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63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333399"/>
    <a:srgbClr val="6699FF"/>
    <a:srgbClr val="0066FF"/>
    <a:srgbClr val="3366FF"/>
    <a:srgbClr val="3333FF"/>
    <a:srgbClr val="3333CC"/>
    <a:srgbClr val="6666FF"/>
    <a:srgbClr val="9966FF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-102" y="-10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C60FD-C60C-4ACE-A2A4-40D28AD0D637}" type="doc">
      <dgm:prSet loTypeId="urn:microsoft.com/office/officeart/2005/8/layout/hProcess9" loCatId="process" qsTypeId="urn:microsoft.com/office/officeart/2005/8/quickstyle/simple2" qsCatId="simple" csTypeId="urn:microsoft.com/office/officeart/2005/8/colors/colorful2" csCatId="colorful" phldr="1"/>
      <dgm:spPr/>
    </dgm:pt>
    <dgm:pt modelId="{B0C1632E-612A-4483-86DA-570B9D773935}">
      <dgm:prSet phldrT="[Текст]" custT="1"/>
      <dgm:spPr>
        <a:solidFill>
          <a:schemeClr val="bg1"/>
        </a:solidFill>
        <a:ln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ru-RU" sz="1800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Товар не соответствует требованиям или условиям критерия достаточной обработки/</a:t>
          </a:r>
        </a:p>
        <a:p>
          <a:pPr>
            <a:spcAft>
              <a:spcPts val="0"/>
            </a:spcAft>
          </a:pPr>
          <a:r>
            <a:rPr lang="ru-RU" sz="1800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переработки</a:t>
          </a:r>
        </a:p>
      </dgm:t>
    </dgm:pt>
    <dgm:pt modelId="{FA71E5AB-6EB5-45FB-9AD2-5450BFE887C3}" type="parTrans" cxnId="{FC21DF3B-1469-4118-A4D7-B9CCFCE0CC47}">
      <dgm:prSet/>
      <dgm:spPr/>
      <dgm:t>
        <a:bodyPr/>
        <a:lstStyle/>
        <a:p>
          <a:endParaRPr lang="ru-RU"/>
        </a:p>
      </dgm:t>
    </dgm:pt>
    <dgm:pt modelId="{5C31515B-D4BD-4110-AD7F-91C33BDD4337}" type="sibTrans" cxnId="{FC21DF3B-1469-4118-A4D7-B9CCFCE0CC47}">
      <dgm:prSet/>
      <dgm:spPr/>
      <dgm:t>
        <a:bodyPr/>
        <a:lstStyle/>
        <a:p>
          <a:endParaRPr lang="ru-RU"/>
        </a:p>
      </dgm:t>
    </dgm:pt>
    <dgm:pt modelId="{73EF45A1-ED18-4B5A-B96C-A5E56E6097B2}">
      <dgm:prSet phldrT="[Текст]" custT="1"/>
      <dgm:spPr>
        <a:solidFill>
          <a:schemeClr val="bg1"/>
        </a:solidFill>
        <a:ln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Заявителем </a:t>
          </a:r>
          <a:br>
            <a:rPr lang="ru-RU" sz="2000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ru-RU" sz="2000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не представлен необходимый комплект документов</a:t>
          </a:r>
        </a:p>
      </dgm:t>
    </dgm:pt>
    <dgm:pt modelId="{4DFE6BD5-A6BE-4676-A94F-82675A1E1D36}" type="parTrans" cxnId="{66892BE8-B694-4CF2-9B17-EFD19CBD078C}">
      <dgm:prSet/>
      <dgm:spPr/>
      <dgm:t>
        <a:bodyPr/>
        <a:lstStyle/>
        <a:p>
          <a:endParaRPr lang="ru-RU"/>
        </a:p>
      </dgm:t>
    </dgm:pt>
    <dgm:pt modelId="{B945F400-4A71-4E21-A9DD-BA26F2D70DE4}" type="sibTrans" cxnId="{66892BE8-B694-4CF2-9B17-EFD19CBD078C}">
      <dgm:prSet/>
      <dgm:spPr/>
      <dgm:t>
        <a:bodyPr/>
        <a:lstStyle/>
        <a:p>
          <a:endParaRPr lang="ru-RU"/>
        </a:p>
      </dgm:t>
    </dgm:pt>
    <dgm:pt modelId="{1866836B-4026-47F2-8FF8-9B04A79D7FD2}">
      <dgm:prSet phldrT="[Текст]"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Письменный мотивированный отказ</a:t>
          </a:r>
        </a:p>
      </dgm:t>
    </dgm:pt>
    <dgm:pt modelId="{F9B0BBCB-DFF2-4247-9246-8E25BC84B0BC}" type="parTrans" cxnId="{C665F43E-222B-4D5E-87D5-FE4340BD3E55}">
      <dgm:prSet/>
      <dgm:spPr/>
      <dgm:t>
        <a:bodyPr/>
        <a:lstStyle/>
        <a:p>
          <a:endParaRPr lang="ru-RU"/>
        </a:p>
      </dgm:t>
    </dgm:pt>
    <dgm:pt modelId="{B6F2E910-A583-4104-96E3-525FB3318516}" type="sibTrans" cxnId="{C665F43E-222B-4D5E-87D5-FE4340BD3E55}">
      <dgm:prSet/>
      <dgm:spPr/>
      <dgm:t>
        <a:bodyPr/>
        <a:lstStyle/>
        <a:p>
          <a:endParaRPr lang="ru-RU"/>
        </a:p>
      </dgm:t>
    </dgm:pt>
    <dgm:pt modelId="{679DB42F-5845-4ED6-B839-0E50407AFED2}" type="pres">
      <dgm:prSet presAssocID="{EF8C60FD-C60C-4ACE-A2A4-40D28AD0D637}" presName="CompostProcess" presStyleCnt="0">
        <dgm:presLayoutVars>
          <dgm:dir/>
          <dgm:resizeHandles val="exact"/>
        </dgm:presLayoutVars>
      </dgm:prSet>
      <dgm:spPr/>
    </dgm:pt>
    <dgm:pt modelId="{B6300E14-7CCB-4BCA-8284-CA8A298973FD}" type="pres">
      <dgm:prSet presAssocID="{EF8C60FD-C60C-4ACE-A2A4-40D28AD0D637}" presName="arrow" presStyleLbl="bgShp" presStyleIdx="0" presStyleCnt="1" custScaleX="105254" custScaleY="81455" custLinFactNeighborX="-9429"/>
      <dgm:spPr>
        <a:solidFill>
          <a:srgbClr val="66FFFF">
            <a:alpha val="44000"/>
          </a:srgbClr>
        </a:solidFill>
        <a:ln w="22225">
          <a:solidFill>
            <a:schemeClr val="accent1">
              <a:lumMod val="20000"/>
              <a:lumOff val="80000"/>
            </a:schemeClr>
          </a:solidFill>
        </a:ln>
        <a:effectLst/>
      </dgm:spPr>
    </dgm:pt>
    <dgm:pt modelId="{97EA8D2E-7321-4B38-92F0-2BC7A7B8D812}" type="pres">
      <dgm:prSet presAssocID="{EF8C60FD-C60C-4ACE-A2A4-40D28AD0D637}" presName="linearProcess" presStyleCnt="0"/>
      <dgm:spPr/>
    </dgm:pt>
    <dgm:pt modelId="{EBB13DFD-DDA2-4FDB-830D-85466FC98313}" type="pres">
      <dgm:prSet presAssocID="{B0C1632E-612A-4483-86DA-570B9D773935}" presName="textNode" presStyleLbl="node1" presStyleIdx="0" presStyleCnt="3" custScaleX="127631" custScaleY="108149" custLinFactNeighborX="19576" custLinFactNeighborY="-26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5F6F4-C1AC-4FA5-815A-773786A29004}" type="pres">
      <dgm:prSet presAssocID="{5C31515B-D4BD-4110-AD7F-91C33BDD4337}" presName="sibTrans" presStyleCnt="0"/>
      <dgm:spPr/>
    </dgm:pt>
    <dgm:pt modelId="{A05CB474-C5C5-4845-BFD7-1E98D3403D99}" type="pres">
      <dgm:prSet presAssocID="{73EF45A1-ED18-4B5A-B96C-A5E56E6097B2}" presName="textNode" presStyleLbl="node1" presStyleIdx="1" presStyleCnt="3" custScaleX="119146" custScaleY="108149" custLinFactNeighborX="6780" custLinFactNeighborY="-25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5D250-AB9A-4CAF-B73B-7A770354F04B}" type="pres">
      <dgm:prSet presAssocID="{B945F400-4A71-4E21-A9DD-BA26F2D70DE4}" presName="sibTrans" presStyleCnt="0"/>
      <dgm:spPr/>
    </dgm:pt>
    <dgm:pt modelId="{C0E9AF1F-9556-46D0-9BCC-FC38AC7E0D91}" type="pres">
      <dgm:prSet presAssocID="{1866836B-4026-47F2-8FF8-9B04A79D7FD2}" presName="textNode" presStyleLbl="node1" presStyleIdx="2" presStyleCnt="3" custScaleX="106810" custScaleY="61749" custLinFactNeighborX="-26262" custLinFactNeighborY="-22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892BE8-B694-4CF2-9B17-EFD19CBD078C}" srcId="{EF8C60FD-C60C-4ACE-A2A4-40D28AD0D637}" destId="{73EF45A1-ED18-4B5A-B96C-A5E56E6097B2}" srcOrd="1" destOrd="0" parTransId="{4DFE6BD5-A6BE-4676-A94F-82675A1E1D36}" sibTransId="{B945F400-4A71-4E21-A9DD-BA26F2D70DE4}"/>
    <dgm:cxn modelId="{DE8899A8-CBCB-4EEE-A0A7-F7E1DC3F8FAD}" type="presOf" srcId="{73EF45A1-ED18-4B5A-B96C-A5E56E6097B2}" destId="{A05CB474-C5C5-4845-BFD7-1E98D3403D99}" srcOrd="0" destOrd="0" presId="urn:microsoft.com/office/officeart/2005/8/layout/hProcess9"/>
    <dgm:cxn modelId="{388CCB30-77A2-4C54-AE85-CE40FEAE2A24}" type="presOf" srcId="{EF8C60FD-C60C-4ACE-A2A4-40D28AD0D637}" destId="{679DB42F-5845-4ED6-B839-0E50407AFED2}" srcOrd="0" destOrd="0" presId="urn:microsoft.com/office/officeart/2005/8/layout/hProcess9"/>
    <dgm:cxn modelId="{FC21DF3B-1469-4118-A4D7-B9CCFCE0CC47}" srcId="{EF8C60FD-C60C-4ACE-A2A4-40D28AD0D637}" destId="{B0C1632E-612A-4483-86DA-570B9D773935}" srcOrd="0" destOrd="0" parTransId="{FA71E5AB-6EB5-45FB-9AD2-5450BFE887C3}" sibTransId="{5C31515B-D4BD-4110-AD7F-91C33BDD4337}"/>
    <dgm:cxn modelId="{C665F43E-222B-4D5E-87D5-FE4340BD3E55}" srcId="{EF8C60FD-C60C-4ACE-A2A4-40D28AD0D637}" destId="{1866836B-4026-47F2-8FF8-9B04A79D7FD2}" srcOrd="2" destOrd="0" parTransId="{F9B0BBCB-DFF2-4247-9246-8E25BC84B0BC}" sibTransId="{B6F2E910-A583-4104-96E3-525FB3318516}"/>
    <dgm:cxn modelId="{D3692887-5E63-4FD1-931B-4EE265C4BCD0}" type="presOf" srcId="{B0C1632E-612A-4483-86DA-570B9D773935}" destId="{EBB13DFD-DDA2-4FDB-830D-85466FC98313}" srcOrd="0" destOrd="0" presId="urn:microsoft.com/office/officeart/2005/8/layout/hProcess9"/>
    <dgm:cxn modelId="{A6053D03-D814-42CF-A039-D88784B2398E}" type="presOf" srcId="{1866836B-4026-47F2-8FF8-9B04A79D7FD2}" destId="{C0E9AF1F-9556-46D0-9BCC-FC38AC7E0D91}" srcOrd="0" destOrd="0" presId="urn:microsoft.com/office/officeart/2005/8/layout/hProcess9"/>
    <dgm:cxn modelId="{D40D6A55-18A2-4D9A-8DD8-F49CF7DD7B34}" type="presParOf" srcId="{679DB42F-5845-4ED6-B839-0E50407AFED2}" destId="{B6300E14-7CCB-4BCA-8284-CA8A298973FD}" srcOrd="0" destOrd="0" presId="urn:microsoft.com/office/officeart/2005/8/layout/hProcess9"/>
    <dgm:cxn modelId="{1FD75FCB-7D13-42A5-8487-EAFF5EDB37F8}" type="presParOf" srcId="{679DB42F-5845-4ED6-B839-0E50407AFED2}" destId="{97EA8D2E-7321-4B38-92F0-2BC7A7B8D812}" srcOrd="1" destOrd="0" presId="urn:microsoft.com/office/officeart/2005/8/layout/hProcess9"/>
    <dgm:cxn modelId="{FCF95A05-DF4D-4440-8ADA-F990BB0702CE}" type="presParOf" srcId="{97EA8D2E-7321-4B38-92F0-2BC7A7B8D812}" destId="{EBB13DFD-DDA2-4FDB-830D-85466FC98313}" srcOrd="0" destOrd="0" presId="urn:microsoft.com/office/officeart/2005/8/layout/hProcess9"/>
    <dgm:cxn modelId="{57E0F2EA-FBC1-4996-85F2-5FC140A1C9A0}" type="presParOf" srcId="{97EA8D2E-7321-4B38-92F0-2BC7A7B8D812}" destId="{CE85F6F4-C1AC-4FA5-815A-773786A29004}" srcOrd="1" destOrd="0" presId="urn:microsoft.com/office/officeart/2005/8/layout/hProcess9"/>
    <dgm:cxn modelId="{CFA55436-D6AA-4D55-9A85-C527EFD54DE8}" type="presParOf" srcId="{97EA8D2E-7321-4B38-92F0-2BC7A7B8D812}" destId="{A05CB474-C5C5-4845-BFD7-1E98D3403D99}" srcOrd="2" destOrd="0" presId="urn:microsoft.com/office/officeart/2005/8/layout/hProcess9"/>
    <dgm:cxn modelId="{0EA301AE-DF29-42C7-82A4-D7004C62F281}" type="presParOf" srcId="{97EA8D2E-7321-4B38-92F0-2BC7A7B8D812}" destId="{26A5D250-AB9A-4CAF-B73B-7A770354F04B}" srcOrd="3" destOrd="0" presId="urn:microsoft.com/office/officeart/2005/8/layout/hProcess9"/>
    <dgm:cxn modelId="{F78798A0-074F-4AA4-A4A3-67D8E92AFFC7}" type="presParOf" srcId="{97EA8D2E-7321-4B38-92F0-2BC7A7B8D812}" destId="{C0E9AF1F-9556-46D0-9BCC-FC38AC7E0D9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6584F0-406D-4BFE-B3B2-472709B00C9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94F42FD-D27B-4872-B9AA-BB8EF3A204B3}">
      <dgm:prSet phldrT="[Текст]" custT="1"/>
      <dgm:spPr>
        <a:solidFill>
          <a:schemeClr val="bg1"/>
        </a:solidFill>
        <a:ln>
          <a:solidFill>
            <a:srgbClr val="95765D"/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Century Gothic" panose="020B0502020202020204" pitchFamily="34" charset="0"/>
            </a:rPr>
            <a:t>Размещение </a:t>
          </a:r>
          <a:br>
            <a:rPr lang="ru-RU" sz="1800" dirty="0">
              <a:solidFill>
                <a:schemeClr val="tx1"/>
              </a:solidFill>
              <a:latin typeface="Century Gothic" panose="020B0502020202020204" pitchFamily="34" charset="0"/>
            </a:rPr>
          </a:br>
          <a:r>
            <a:rPr lang="ru-RU" sz="1800" dirty="0">
              <a:solidFill>
                <a:schemeClr val="tx1"/>
              </a:solidFill>
              <a:latin typeface="Century Gothic" panose="020B0502020202020204" pitchFamily="34" charset="0"/>
            </a:rPr>
            <a:t>и обработка электронной заявки производителя продукции</a:t>
          </a:r>
        </a:p>
      </dgm:t>
    </dgm:pt>
    <dgm:pt modelId="{19811C8B-0E53-4136-83BA-567C7C16F701}" type="parTrans" cxnId="{6ED26CA7-A938-4D18-B86A-11C26D27A9B9}">
      <dgm:prSet/>
      <dgm:spPr/>
      <dgm:t>
        <a:bodyPr/>
        <a:lstStyle/>
        <a:p>
          <a:endParaRPr lang="ru-RU"/>
        </a:p>
      </dgm:t>
    </dgm:pt>
    <dgm:pt modelId="{CA45DD3E-C3D5-415D-B48B-8BDFBDC6370A}" type="sibTrans" cxnId="{6ED26CA7-A938-4D18-B86A-11C26D27A9B9}">
      <dgm:prSet/>
      <dgm:spPr/>
      <dgm:t>
        <a:bodyPr/>
        <a:lstStyle/>
        <a:p>
          <a:endParaRPr lang="ru-RU"/>
        </a:p>
      </dgm:t>
    </dgm:pt>
    <dgm:pt modelId="{8FBBDD49-8938-4E20-B518-16B8EC4D36E2}">
      <dgm:prSet phldrT="[Текст]" custT="1"/>
      <dgm:spPr>
        <a:solidFill>
          <a:schemeClr val="bg1"/>
        </a:solidFill>
        <a:ln>
          <a:solidFill>
            <a:srgbClr val="95765D"/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Century Gothic" panose="020B0502020202020204" pitchFamily="34" charset="0"/>
            </a:rPr>
            <a:t>Экспертиза производства промышленной продукции</a:t>
          </a:r>
        </a:p>
      </dgm:t>
    </dgm:pt>
    <dgm:pt modelId="{12C88531-F75C-44D8-9DC7-62864E876FA5}" type="parTrans" cxnId="{0A442D7E-EF06-463E-AD3E-6EF71311E3A6}">
      <dgm:prSet/>
      <dgm:spPr/>
      <dgm:t>
        <a:bodyPr/>
        <a:lstStyle/>
        <a:p>
          <a:endParaRPr lang="ru-RU"/>
        </a:p>
      </dgm:t>
    </dgm:pt>
    <dgm:pt modelId="{EBDEFDCB-B00A-4E8D-AB49-69D4146235D0}" type="sibTrans" cxnId="{0A442D7E-EF06-463E-AD3E-6EF71311E3A6}">
      <dgm:prSet/>
      <dgm:spPr/>
      <dgm:t>
        <a:bodyPr/>
        <a:lstStyle/>
        <a:p>
          <a:endParaRPr lang="ru-RU"/>
        </a:p>
      </dgm:t>
    </dgm:pt>
    <dgm:pt modelId="{F070D226-93FC-4CC4-AC45-BD04D95B274F}">
      <dgm:prSet phldrT="[Текст]" custT="1"/>
      <dgm:spPr>
        <a:solidFill>
          <a:schemeClr val="bg1"/>
        </a:solidFill>
        <a:ln>
          <a:solidFill>
            <a:srgbClr val="95765D"/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Century Gothic" panose="020B0502020202020204" pitchFamily="34" charset="0"/>
            </a:rPr>
            <a:t>Заключение </a:t>
          </a:r>
          <a:br>
            <a:rPr lang="ru-RU" sz="1800" dirty="0">
              <a:solidFill>
                <a:schemeClr val="tx1"/>
              </a:solidFill>
              <a:latin typeface="Century Gothic" panose="020B0502020202020204" pitchFamily="34" charset="0"/>
            </a:rPr>
          </a:br>
          <a:r>
            <a:rPr lang="ru-RU" sz="1800" dirty="0">
              <a:solidFill>
                <a:schemeClr val="tx1"/>
              </a:solidFill>
              <a:latin typeface="Century Gothic" panose="020B0502020202020204" pitchFamily="34" charset="0"/>
            </a:rPr>
            <a:t>о подтверждении производства промышленной продукции</a:t>
          </a:r>
        </a:p>
      </dgm:t>
    </dgm:pt>
    <dgm:pt modelId="{589CA492-E58B-4322-95A6-1C7F1A794EA8}" type="parTrans" cxnId="{95E18B2A-E6EB-4F38-98DC-9396AE332D1A}">
      <dgm:prSet/>
      <dgm:spPr/>
      <dgm:t>
        <a:bodyPr/>
        <a:lstStyle/>
        <a:p>
          <a:endParaRPr lang="ru-RU"/>
        </a:p>
      </dgm:t>
    </dgm:pt>
    <dgm:pt modelId="{EC5050B8-9913-403E-BC59-23AFB334B77D}" type="sibTrans" cxnId="{95E18B2A-E6EB-4F38-98DC-9396AE332D1A}">
      <dgm:prSet/>
      <dgm:spPr/>
      <dgm:t>
        <a:bodyPr/>
        <a:lstStyle/>
        <a:p>
          <a:endParaRPr lang="ru-RU"/>
        </a:p>
      </dgm:t>
    </dgm:pt>
    <dgm:pt modelId="{3360B791-F3E1-4ADD-A153-9E8E092C97D3}">
      <dgm:prSet phldrT="[Текст]" custT="1"/>
      <dgm:spPr>
        <a:solidFill>
          <a:schemeClr val="bg1"/>
        </a:solidFill>
        <a:ln>
          <a:solidFill>
            <a:srgbClr val="95765D"/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Century Gothic" panose="020B0502020202020204" pitchFamily="34" charset="0"/>
            </a:rPr>
            <a:t>Внесение </a:t>
          </a:r>
          <a:br>
            <a:rPr lang="ru-RU" sz="1800" dirty="0">
              <a:solidFill>
                <a:schemeClr val="tx1"/>
              </a:solidFill>
              <a:latin typeface="Century Gothic" panose="020B0502020202020204" pitchFamily="34" charset="0"/>
            </a:rPr>
          </a:br>
          <a:r>
            <a:rPr lang="ru-RU" sz="1800" dirty="0">
              <a:solidFill>
                <a:schemeClr val="tx1"/>
              </a:solidFill>
              <a:latin typeface="Century Gothic" panose="020B0502020202020204" pitchFamily="34" charset="0"/>
            </a:rPr>
            <a:t>в </a:t>
          </a:r>
          <a:r>
            <a:rPr lang="ru-RU" sz="1800" b="1" dirty="0">
              <a:solidFill>
                <a:schemeClr val="tx1"/>
              </a:solidFill>
              <a:latin typeface="Century Gothic" panose="020B0502020202020204" pitchFamily="34" charset="0"/>
            </a:rPr>
            <a:t>Реестр продукции, произведенной в Российской Федерации</a:t>
          </a:r>
        </a:p>
      </dgm:t>
    </dgm:pt>
    <dgm:pt modelId="{B2E25797-A374-4979-B383-C0A7E8E2D3BA}" type="parTrans" cxnId="{D4D6BFF5-86BB-4F29-BCFB-5F712D612745}">
      <dgm:prSet/>
      <dgm:spPr/>
      <dgm:t>
        <a:bodyPr/>
        <a:lstStyle/>
        <a:p>
          <a:endParaRPr lang="ru-RU"/>
        </a:p>
      </dgm:t>
    </dgm:pt>
    <dgm:pt modelId="{8D2E8721-999A-41E9-925C-9069B41284EA}" type="sibTrans" cxnId="{D4D6BFF5-86BB-4F29-BCFB-5F712D612745}">
      <dgm:prSet/>
      <dgm:spPr/>
      <dgm:t>
        <a:bodyPr/>
        <a:lstStyle/>
        <a:p>
          <a:endParaRPr lang="ru-RU"/>
        </a:p>
      </dgm:t>
    </dgm:pt>
    <dgm:pt modelId="{6C5883AB-9FDD-47A5-8A7F-697A1705813B}" type="pres">
      <dgm:prSet presAssocID="{C16584F0-406D-4BFE-B3B2-472709B00C98}" presName="CompostProcess" presStyleCnt="0">
        <dgm:presLayoutVars>
          <dgm:dir/>
          <dgm:resizeHandles val="exact"/>
        </dgm:presLayoutVars>
      </dgm:prSet>
      <dgm:spPr/>
    </dgm:pt>
    <dgm:pt modelId="{7B365556-9B22-4999-B592-CC4B089BAFF5}" type="pres">
      <dgm:prSet presAssocID="{C16584F0-406D-4BFE-B3B2-472709B00C98}" presName="arrow" presStyleLbl="bgShp" presStyleIdx="0" presStyleCnt="1" custScaleX="117647" custLinFactNeighborX="20325" custLinFactNeighborY="6519"/>
      <dgm:spPr>
        <a:solidFill>
          <a:srgbClr val="66FFFF">
            <a:alpha val="44000"/>
          </a:srgbClr>
        </a:solidFill>
      </dgm:spPr>
    </dgm:pt>
    <dgm:pt modelId="{93C9D002-7AC6-48B8-BE3F-4487E63C2BB0}" type="pres">
      <dgm:prSet presAssocID="{C16584F0-406D-4BFE-B3B2-472709B00C98}" presName="linearProcess" presStyleCnt="0"/>
      <dgm:spPr/>
    </dgm:pt>
    <dgm:pt modelId="{4E27AE63-E04F-4E63-843F-8C33327D5254}" type="pres">
      <dgm:prSet presAssocID="{994F42FD-D27B-4872-B9AA-BB8EF3A204B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E659B-5B95-4ECF-9598-93381D0B99A6}" type="pres">
      <dgm:prSet presAssocID="{CA45DD3E-C3D5-415D-B48B-8BDFBDC6370A}" presName="sibTrans" presStyleCnt="0"/>
      <dgm:spPr/>
    </dgm:pt>
    <dgm:pt modelId="{376097FB-567F-4FFD-B27C-05EFDAB5D4CE}" type="pres">
      <dgm:prSet presAssocID="{8FBBDD49-8938-4E20-B518-16B8EC4D36E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932B4-D7BC-4218-8D3D-56E9F5AF7C49}" type="pres">
      <dgm:prSet presAssocID="{EBDEFDCB-B00A-4E8D-AB49-69D4146235D0}" presName="sibTrans" presStyleCnt="0"/>
      <dgm:spPr/>
    </dgm:pt>
    <dgm:pt modelId="{81692A02-8822-4F05-A0E2-CCD65D40D07F}" type="pres">
      <dgm:prSet presAssocID="{F070D226-93FC-4CC4-AC45-BD04D95B274F}" presName="textNode" presStyleLbl="node1" presStyleIdx="2" presStyleCnt="4" custScaleX="113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D9951-86DA-42BA-B0C9-CECFD401E802}" type="pres">
      <dgm:prSet presAssocID="{EC5050B8-9913-403E-BC59-23AFB334B77D}" presName="sibTrans" presStyleCnt="0"/>
      <dgm:spPr/>
    </dgm:pt>
    <dgm:pt modelId="{1AE4D057-8F1F-4FE2-B2B6-ACD5983668D3}" type="pres">
      <dgm:prSet presAssocID="{3360B791-F3E1-4ADD-A153-9E8E092C97D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F3EBDC-8564-4E58-BA8D-1A6A61110F0A}" type="presOf" srcId="{F070D226-93FC-4CC4-AC45-BD04D95B274F}" destId="{81692A02-8822-4F05-A0E2-CCD65D40D07F}" srcOrd="0" destOrd="0" presId="urn:microsoft.com/office/officeart/2005/8/layout/hProcess9"/>
    <dgm:cxn modelId="{D4D6BFF5-86BB-4F29-BCFB-5F712D612745}" srcId="{C16584F0-406D-4BFE-B3B2-472709B00C98}" destId="{3360B791-F3E1-4ADD-A153-9E8E092C97D3}" srcOrd="3" destOrd="0" parTransId="{B2E25797-A374-4979-B383-C0A7E8E2D3BA}" sibTransId="{8D2E8721-999A-41E9-925C-9069B41284EA}"/>
    <dgm:cxn modelId="{65067029-1BEE-4EC8-80EB-3CCEB007A889}" type="presOf" srcId="{C16584F0-406D-4BFE-B3B2-472709B00C98}" destId="{6C5883AB-9FDD-47A5-8A7F-697A1705813B}" srcOrd="0" destOrd="0" presId="urn:microsoft.com/office/officeart/2005/8/layout/hProcess9"/>
    <dgm:cxn modelId="{F74649C7-6B40-49F4-9A80-06C0187FE0FB}" type="presOf" srcId="{8FBBDD49-8938-4E20-B518-16B8EC4D36E2}" destId="{376097FB-567F-4FFD-B27C-05EFDAB5D4CE}" srcOrd="0" destOrd="0" presId="urn:microsoft.com/office/officeart/2005/8/layout/hProcess9"/>
    <dgm:cxn modelId="{6ED26CA7-A938-4D18-B86A-11C26D27A9B9}" srcId="{C16584F0-406D-4BFE-B3B2-472709B00C98}" destId="{994F42FD-D27B-4872-B9AA-BB8EF3A204B3}" srcOrd="0" destOrd="0" parTransId="{19811C8B-0E53-4136-83BA-567C7C16F701}" sibTransId="{CA45DD3E-C3D5-415D-B48B-8BDFBDC6370A}"/>
    <dgm:cxn modelId="{0A442D7E-EF06-463E-AD3E-6EF71311E3A6}" srcId="{C16584F0-406D-4BFE-B3B2-472709B00C98}" destId="{8FBBDD49-8938-4E20-B518-16B8EC4D36E2}" srcOrd="1" destOrd="0" parTransId="{12C88531-F75C-44D8-9DC7-62864E876FA5}" sibTransId="{EBDEFDCB-B00A-4E8D-AB49-69D4146235D0}"/>
    <dgm:cxn modelId="{F58BAF5B-339C-4FF9-8B79-43671839749B}" type="presOf" srcId="{3360B791-F3E1-4ADD-A153-9E8E092C97D3}" destId="{1AE4D057-8F1F-4FE2-B2B6-ACD5983668D3}" srcOrd="0" destOrd="0" presId="urn:microsoft.com/office/officeart/2005/8/layout/hProcess9"/>
    <dgm:cxn modelId="{DC6AADF3-6261-411B-8CAF-7BF8A3C7A2E7}" type="presOf" srcId="{994F42FD-D27B-4872-B9AA-BB8EF3A204B3}" destId="{4E27AE63-E04F-4E63-843F-8C33327D5254}" srcOrd="0" destOrd="0" presId="urn:microsoft.com/office/officeart/2005/8/layout/hProcess9"/>
    <dgm:cxn modelId="{95E18B2A-E6EB-4F38-98DC-9396AE332D1A}" srcId="{C16584F0-406D-4BFE-B3B2-472709B00C98}" destId="{F070D226-93FC-4CC4-AC45-BD04D95B274F}" srcOrd="2" destOrd="0" parTransId="{589CA492-E58B-4322-95A6-1C7F1A794EA8}" sibTransId="{EC5050B8-9913-403E-BC59-23AFB334B77D}"/>
    <dgm:cxn modelId="{E594DAC9-758B-4DED-801D-5AB87DD27A73}" type="presParOf" srcId="{6C5883AB-9FDD-47A5-8A7F-697A1705813B}" destId="{7B365556-9B22-4999-B592-CC4B089BAFF5}" srcOrd="0" destOrd="0" presId="urn:microsoft.com/office/officeart/2005/8/layout/hProcess9"/>
    <dgm:cxn modelId="{598350D9-A1D0-4741-B464-9ABC5F2E3152}" type="presParOf" srcId="{6C5883AB-9FDD-47A5-8A7F-697A1705813B}" destId="{93C9D002-7AC6-48B8-BE3F-4487E63C2BB0}" srcOrd="1" destOrd="0" presId="urn:microsoft.com/office/officeart/2005/8/layout/hProcess9"/>
    <dgm:cxn modelId="{848BD260-1353-4750-919C-7BB17481C3B0}" type="presParOf" srcId="{93C9D002-7AC6-48B8-BE3F-4487E63C2BB0}" destId="{4E27AE63-E04F-4E63-843F-8C33327D5254}" srcOrd="0" destOrd="0" presId="urn:microsoft.com/office/officeart/2005/8/layout/hProcess9"/>
    <dgm:cxn modelId="{61CC5614-BADE-4FDE-A9C9-EC9E59677C7C}" type="presParOf" srcId="{93C9D002-7AC6-48B8-BE3F-4487E63C2BB0}" destId="{34BE659B-5B95-4ECF-9598-93381D0B99A6}" srcOrd="1" destOrd="0" presId="urn:microsoft.com/office/officeart/2005/8/layout/hProcess9"/>
    <dgm:cxn modelId="{2FCA28BC-1238-49D8-A84B-8C23252B6731}" type="presParOf" srcId="{93C9D002-7AC6-48B8-BE3F-4487E63C2BB0}" destId="{376097FB-567F-4FFD-B27C-05EFDAB5D4CE}" srcOrd="2" destOrd="0" presId="urn:microsoft.com/office/officeart/2005/8/layout/hProcess9"/>
    <dgm:cxn modelId="{2C47FB67-9783-4DF4-A91B-543030FB1834}" type="presParOf" srcId="{93C9D002-7AC6-48B8-BE3F-4487E63C2BB0}" destId="{0DC932B4-D7BC-4218-8D3D-56E9F5AF7C49}" srcOrd="3" destOrd="0" presId="urn:microsoft.com/office/officeart/2005/8/layout/hProcess9"/>
    <dgm:cxn modelId="{1EA6F915-4680-4B14-8028-7BB8A983B302}" type="presParOf" srcId="{93C9D002-7AC6-48B8-BE3F-4487E63C2BB0}" destId="{81692A02-8822-4F05-A0E2-CCD65D40D07F}" srcOrd="4" destOrd="0" presId="urn:microsoft.com/office/officeart/2005/8/layout/hProcess9"/>
    <dgm:cxn modelId="{C5E7272A-67F5-4B1D-8003-FE5298AB58A5}" type="presParOf" srcId="{93C9D002-7AC6-48B8-BE3F-4487E63C2BB0}" destId="{EFDD9951-86DA-42BA-B0C9-CECFD401E802}" srcOrd="5" destOrd="0" presId="urn:microsoft.com/office/officeart/2005/8/layout/hProcess9"/>
    <dgm:cxn modelId="{42BE0A9E-4409-4D9C-93BD-F8AB87E6DAD7}" type="presParOf" srcId="{93C9D002-7AC6-48B8-BE3F-4487E63C2BB0}" destId="{1AE4D057-8F1F-4FE2-B2B6-ACD5983668D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00E14-7CCB-4BCA-8284-CA8A298973FD}">
      <dsp:nvSpPr>
        <dsp:cNvPr id="0" name=""/>
        <dsp:cNvSpPr/>
      </dsp:nvSpPr>
      <dsp:spPr>
        <a:xfrm>
          <a:off x="0" y="663927"/>
          <a:ext cx="9461280" cy="2618124"/>
        </a:xfrm>
        <a:prstGeom prst="rightArrow">
          <a:avLst/>
        </a:prstGeom>
        <a:solidFill>
          <a:srgbClr val="66FFFF">
            <a:alpha val="44000"/>
          </a:srgbClr>
        </a:solidFill>
        <a:ln w="22225">
          <a:solidFill>
            <a:schemeClr val="accent1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13DFD-DDA2-4FDB-830D-85466FC98313}">
      <dsp:nvSpPr>
        <dsp:cNvPr id="0" name=""/>
        <dsp:cNvSpPr/>
      </dsp:nvSpPr>
      <dsp:spPr>
        <a:xfrm>
          <a:off x="90235" y="1065662"/>
          <a:ext cx="3487694" cy="1707014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bg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Товар не соответствует требованиям или условиям критерия достаточной обработки/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переработки</a:t>
          </a:r>
        </a:p>
      </dsp:txBody>
      <dsp:txXfrm>
        <a:off x="173565" y="1148992"/>
        <a:ext cx="3321034" cy="1540354"/>
      </dsp:txXfrm>
    </dsp:sp>
    <dsp:sp modelId="{A05CB474-C5C5-4845-BFD7-1E98D3403D99}">
      <dsp:nvSpPr>
        <dsp:cNvPr id="0" name=""/>
        <dsp:cNvSpPr/>
      </dsp:nvSpPr>
      <dsp:spPr>
        <a:xfrm>
          <a:off x="3975091" y="1086844"/>
          <a:ext cx="3255829" cy="1707014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bg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Заявителем </a:t>
          </a:r>
          <a:br>
            <a:rPr lang="ru-RU" sz="2000" kern="1200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ru-RU" sz="2000" kern="1200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не представлен необходимый комплект документов</a:t>
          </a:r>
        </a:p>
      </dsp:txBody>
      <dsp:txXfrm>
        <a:off x="4058421" y="1170174"/>
        <a:ext cx="3089169" cy="1540354"/>
      </dsp:txXfrm>
    </dsp:sp>
    <dsp:sp modelId="{C0E9AF1F-9556-46D0-9BCC-FC38AC7E0D91}">
      <dsp:nvSpPr>
        <dsp:cNvPr id="0" name=""/>
        <dsp:cNvSpPr/>
      </dsp:nvSpPr>
      <dsp:spPr>
        <a:xfrm>
          <a:off x="7535874" y="1497700"/>
          <a:ext cx="2918731" cy="974641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Письменный мотивированный отказ</a:t>
          </a:r>
        </a:p>
      </dsp:txBody>
      <dsp:txXfrm>
        <a:off x="7583452" y="1545278"/>
        <a:ext cx="2823575" cy="879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65556-9B22-4999-B592-CC4B089BAFF5}">
      <dsp:nvSpPr>
        <dsp:cNvPr id="0" name=""/>
        <dsp:cNvSpPr/>
      </dsp:nvSpPr>
      <dsp:spPr>
        <a:xfrm>
          <a:off x="4" y="0"/>
          <a:ext cx="9989845" cy="4064000"/>
        </a:xfrm>
        <a:prstGeom prst="rightArrow">
          <a:avLst/>
        </a:prstGeom>
        <a:solidFill>
          <a:srgbClr val="66FFFF">
            <a:alpha val="44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7AE63-E04F-4E63-843F-8C33327D5254}">
      <dsp:nvSpPr>
        <dsp:cNvPr id="0" name=""/>
        <dsp:cNvSpPr/>
      </dsp:nvSpPr>
      <dsp:spPr>
        <a:xfrm>
          <a:off x="1002" y="1219199"/>
          <a:ext cx="2154061" cy="162560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95765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Размещение </a:t>
          </a:r>
          <a:br>
            <a:rPr lang="ru-RU" sz="1800" kern="1200" dirty="0">
              <a:solidFill>
                <a:schemeClr val="tx1"/>
              </a:solidFill>
              <a:latin typeface="Century Gothic" panose="020B0502020202020204" pitchFamily="34" charset="0"/>
            </a:rPr>
          </a:br>
          <a:r>
            <a:rPr lang="ru-RU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и обработка электронной заявки производителя продукции</a:t>
          </a:r>
        </a:p>
      </dsp:txBody>
      <dsp:txXfrm>
        <a:off x="80357" y="1298554"/>
        <a:ext cx="1995351" cy="1466890"/>
      </dsp:txXfrm>
    </dsp:sp>
    <dsp:sp modelId="{376097FB-567F-4FFD-B27C-05EFDAB5D4CE}">
      <dsp:nvSpPr>
        <dsp:cNvPr id="0" name=""/>
        <dsp:cNvSpPr/>
      </dsp:nvSpPr>
      <dsp:spPr>
        <a:xfrm>
          <a:off x="2514074" y="1219199"/>
          <a:ext cx="2154061" cy="162560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95765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Экспертиза производства промышленной продукции</a:t>
          </a:r>
        </a:p>
      </dsp:txBody>
      <dsp:txXfrm>
        <a:off x="2593429" y="1298554"/>
        <a:ext cx="1995351" cy="1466890"/>
      </dsp:txXfrm>
    </dsp:sp>
    <dsp:sp modelId="{81692A02-8822-4F05-A0E2-CCD65D40D07F}">
      <dsp:nvSpPr>
        <dsp:cNvPr id="0" name=""/>
        <dsp:cNvSpPr/>
      </dsp:nvSpPr>
      <dsp:spPr>
        <a:xfrm>
          <a:off x="5027146" y="1219199"/>
          <a:ext cx="2448629" cy="162560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95765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Заключение </a:t>
          </a:r>
          <a:br>
            <a:rPr lang="ru-RU" sz="1800" kern="1200" dirty="0">
              <a:solidFill>
                <a:schemeClr val="tx1"/>
              </a:solidFill>
              <a:latin typeface="Century Gothic" panose="020B0502020202020204" pitchFamily="34" charset="0"/>
            </a:rPr>
          </a:br>
          <a:r>
            <a:rPr lang="ru-RU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о подтверждении производства промышленной продукции</a:t>
          </a:r>
        </a:p>
      </dsp:txBody>
      <dsp:txXfrm>
        <a:off x="5106501" y="1298554"/>
        <a:ext cx="2289919" cy="1466890"/>
      </dsp:txXfrm>
    </dsp:sp>
    <dsp:sp modelId="{1AE4D057-8F1F-4FE2-B2B6-ACD5983668D3}">
      <dsp:nvSpPr>
        <dsp:cNvPr id="0" name=""/>
        <dsp:cNvSpPr/>
      </dsp:nvSpPr>
      <dsp:spPr>
        <a:xfrm>
          <a:off x="7834785" y="1219199"/>
          <a:ext cx="2154061" cy="162560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95765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Внесение </a:t>
          </a:r>
          <a:br>
            <a:rPr lang="ru-RU" sz="1800" kern="1200" dirty="0">
              <a:solidFill>
                <a:schemeClr val="tx1"/>
              </a:solidFill>
              <a:latin typeface="Century Gothic" panose="020B0502020202020204" pitchFamily="34" charset="0"/>
            </a:rPr>
          </a:br>
          <a:r>
            <a:rPr lang="ru-RU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в </a:t>
          </a:r>
          <a:r>
            <a:rPr lang="ru-RU" sz="1800" b="1" kern="1200" dirty="0">
              <a:solidFill>
                <a:schemeClr val="tx1"/>
              </a:solidFill>
              <a:latin typeface="Century Gothic" panose="020B0502020202020204" pitchFamily="34" charset="0"/>
            </a:rPr>
            <a:t>Реестр продукции, произведенной в Российской Федерации</a:t>
          </a:r>
        </a:p>
      </dsp:txBody>
      <dsp:txXfrm>
        <a:off x="7914140" y="1298554"/>
        <a:ext cx="1995351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C08A20-45E0-8D45-8148-0C25EED99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02B898D-E76E-8D4B-8169-20A04ADB2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53C16C-09E8-B946-9DF7-FAA75B432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18C2-86BB-6246-9FB2-CB33275F386C}" type="datetimeFigureOut">
              <a:rPr lang="x-none" smtClean="0"/>
              <a:pPr/>
              <a:t>28.06.2021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186A84-1D17-6B40-8DDA-B718367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2E973A-4393-BF4A-B416-244F1F41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7345-3E87-6148-8629-0C5D2742695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6451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F8FD9A-E231-B14F-8FEC-D056F32B5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303DF0-1A21-244F-81F9-E33AE65F5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F698D7-7D9E-3846-B12D-BADF62507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18C2-86BB-6246-9FB2-CB33275F386C}" type="datetimeFigureOut">
              <a:rPr lang="x-none" smtClean="0"/>
              <a:pPr/>
              <a:t>28.06.2021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0C98AF-A3CC-3344-8DC6-999E0CDB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7F69ED-22FE-BF47-A9C7-6EFE4E97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7345-3E87-6148-8629-0C5D2742695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0698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461CDCB-A4BE-DC49-BF8B-6A8754C467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D131E9-873F-6A4D-BB2A-BE87D40D4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D89E93-5EBC-8D45-8C8F-AC28C9E6C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18C2-86BB-6246-9FB2-CB33275F386C}" type="datetimeFigureOut">
              <a:rPr lang="x-none" smtClean="0"/>
              <a:pPr/>
              <a:t>28.06.2021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B1F458-28D6-914C-AEB5-30507AA0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B2242D-D92A-6F44-9F0D-37668A181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7345-3E87-6148-8629-0C5D2742695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0577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F6502B-20FE-B641-A2C8-6EF7C53B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B96266-B472-C34E-853D-39D8E8537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81D117-623A-FF4F-A848-D9443D0E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18C2-86BB-6246-9FB2-CB33275F386C}" type="datetimeFigureOut">
              <a:rPr lang="x-none" smtClean="0"/>
              <a:pPr/>
              <a:t>28.06.2021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4B0860-B35C-8E4D-B700-FE522DAE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4CE1AA-CA82-CE43-8DB3-46A3249A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7345-3E87-6148-8629-0C5D2742695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2544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7F21B6-66F6-9B40-BFE6-682B47ADE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7FF40B-0724-6A41-9C6B-A8A985B2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906178-23E6-2C42-80CD-99B8A37D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18C2-86BB-6246-9FB2-CB33275F386C}" type="datetimeFigureOut">
              <a:rPr lang="x-none" smtClean="0"/>
              <a:pPr/>
              <a:t>28.06.2021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558F87-0965-5D4B-92FE-E8CF8883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5CFC01-5AFD-664D-BA52-A9EEF686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7345-3E87-6148-8629-0C5D2742695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1929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5C691-A4CF-1549-ADED-39476B576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16F143-FF26-7C4B-856C-069B1DC1E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130FBC-DDA0-1840-8983-48C631856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F70C3A-058B-7448-A148-454C16B21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18C2-86BB-6246-9FB2-CB33275F386C}" type="datetimeFigureOut">
              <a:rPr lang="x-none" smtClean="0"/>
              <a:pPr/>
              <a:t>28.06.2021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BED977-DDDA-1849-82EC-3BEDC20C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C18B9B-E644-1744-8DB7-9E108031F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7345-3E87-6148-8629-0C5D2742695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4647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1C22C8-FF29-FE40-A389-C5B24142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7D3333-E057-4549-A535-6DD633FEE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815D44-BB47-6A43-BECA-6DBAA62EB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516E732-A70E-F44B-A3B2-22AD78C06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E5784C7-635B-3D4E-8961-A89E38CA1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73B3E3B-F21A-044B-822B-D4E26766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18C2-86BB-6246-9FB2-CB33275F386C}" type="datetimeFigureOut">
              <a:rPr lang="x-none" smtClean="0"/>
              <a:pPr/>
              <a:t>28.06.2021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AC22F8F-848A-2741-B4AA-0C5E9FD0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A77541F-A793-3D43-9558-034EDDB2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7345-3E87-6148-8629-0C5D2742695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850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477E5-D144-B94B-B3D5-AAFB4844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6C4DE5-F365-D44B-81DA-CB4CF33A5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18C2-86BB-6246-9FB2-CB33275F386C}" type="datetimeFigureOut">
              <a:rPr lang="x-none" smtClean="0"/>
              <a:pPr/>
              <a:t>28.06.2021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9DC2E45-A111-E848-97FC-414703EDB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E01459C-1B97-7D47-955B-10FAB762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7345-3E87-6148-8629-0C5D2742695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3702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D5BFBC-EFA8-EF4D-BC5A-344A953CB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18C2-86BB-6246-9FB2-CB33275F386C}" type="datetimeFigureOut">
              <a:rPr lang="x-none" smtClean="0"/>
              <a:pPr/>
              <a:t>28.06.2021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CD0683-680E-5D42-8FC1-B705C18D3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BFCA3B-7728-1949-89B2-545D5B70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7345-3E87-6148-8629-0C5D2742695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3759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EF1095-903B-3D4D-B2BB-861B4FDD4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26EDAC-9CD0-D847-9DB9-E2CBEC2DF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37AB17-210B-3D42-BF02-7A2C54DB5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B0823C-FA2A-EC47-A312-056629554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18C2-86BB-6246-9FB2-CB33275F386C}" type="datetimeFigureOut">
              <a:rPr lang="x-none" smtClean="0"/>
              <a:pPr/>
              <a:t>28.06.2021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115E3A-A22B-6749-A633-A1826000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11D4F8-95BB-AE45-8ED5-E907840F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7345-3E87-6148-8629-0C5D2742695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1988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FEFCEE-D321-2446-9D52-C0B8BCEA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B489A8-7002-9C40-8DD9-2BB6731A5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410E3E-2D07-C74F-9B95-AF220D69F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16B7B0-3AB3-1C45-A46A-3BFE7F65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218C2-86BB-6246-9FB2-CB33275F386C}" type="datetimeFigureOut">
              <a:rPr lang="x-none" smtClean="0"/>
              <a:pPr/>
              <a:t>28.06.2021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4DEDCD-5F10-B84A-BD98-5B3272CA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084746-03B7-2F42-84D1-642A9C24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7345-3E87-6148-8629-0C5D2742695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0760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96B01E-077C-134C-8C9B-D15EDD55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23DA32-3B09-2D45-A12D-D2D058593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F440-9F3D-7E46-852D-5A7D2A8C1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18C2-86BB-6246-9FB2-CB33275F386C}" type="datetimeFigureOut">
              <a:rPr lang="x-none" smtClean="0"/>
              <a:pPr/>
              <a:t>28.06.2021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EC4DFE-C13E-DC43-A8D0-0A6A75A01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2FCB7-F14D-E84C-8EE9-81EEBB982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97345-3E87-6148-8629-0C5D2742695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248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6746469E54019BFE9D69BB895747E17333CC9279E0C597DFD71004E75A30FC10BA4F5B2523C1C9901AA69F32DB28D0C5951A5D440A4CE308QCY8P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png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3586AA-C049-D14A-A1E0-FE0954842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7464" y="4249374"/>
            <a:ext cx="8176035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entury Gothic" pitchFamily="34" charset="0"/>
              </a:rPr>
              <a:t>Особенности процедуры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Century Gothic" pitchFamily="34" charset="0"/>
              </a:rPr>
              <a:t>подтверждения производства протезно-ортопедической продукции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Century Gothic" pitchFamily="34" charset="0"/>
              </a:rPr>
              <a:t> в Российской Федерации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09806" y="435834"/>
            <a:ext cx="63082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Директор Департамента экспертизы и сертификации</a:t>
            </a:r>
          </a:p>
          <a:p>
            <a:r>
              <a:rPr lang="ru-RU" sz="2000" dirty="0">
                <a:solidFill>
                  <a:schemeClr val="bg1"/>
                </a:solidFill>
              </a:rPr>
              <a:t>Торгово-промышленной палаты Российской Федерации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Ильичев Е.А.</a:t>
            </a:r>
          </a:p>
        </p:txBody>
      </p:sp>
    </p:spTree>
    <p:extLst>
      <p:ext uri="{BB962C8B-B14F-4D97-AF65-F5344CB8AC3E}">
        <p14:creationId xmlns:p14="http://schemas.microsoft.com/office/powerpoint/2010/main" xmlns="" val="27088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" y="0"/>
            <a:ext cx="12185904" cy="68614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6" y="328450"/>
            <a:ext cx="12179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ДОКУМЕНТЫ, ПОДТВЕРЖДАЮЩИЕ ПРОИЗВОДСТВО ПРОМЫШЛЕННОЙ ПРОДУКЦИИ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96748" y="1975536"/>
            <a:ext cx="4176465" cy="576064"/>
          </a:xfrm>
          <a:prstGeom prst="roundRect">
            <a:avLst/>
          </a:prstGeom>
          <a:solidFill>
            <a:srgbClr val="66FFFF">
              <a:alpha val="7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Акт экспертизы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96748" y="3775736"/>
            <a:ext cx="4176465" cy="216024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dirty="0">
                <a:solidFill>
                  <a:schemeClr val="dk1"/>
                </a:solidFill>
                <a:latin typeface="Century Gothic" panose="020B0502020202020204" pitchFamily="34" charset="0"/>
              </a:rPr>
              <a:t>Соответствие требованиям, предъявляемым к промышленной продукции в целях её отнесения </a:t>
            </a:r>
            <a:br>
              <a:rPr lang="ru-RU" sz="1700" dirty="0">
                <a:solidFill>
                  <a:schemeClr val="dk1"/>
                </a:solidFill>
                <a:latin typeface="Century Gothic" panose="020B0502020202020204" pitchFamily="34" charset="0"/>
              </a:rPr>
            </a:br>
            <a:r>
              <a:rPr lang="ru-RU" sz="1700" dirty="0">
                <a:solidFill>
                  <a:schemeClr val="dk1"/>
                </a:solidFill>
                <a:latin typeface="Century Gothic" panose="020B0502020202020204" pitchFamily="34" charset="0"/>
              </a:rPr>
              <a:t>к продукции, произведённой </a:t>
            </a:r>
            <a:br>
              <a:rPr lang="ru-RU" sz="1700" dirty="0">
                <a:solidFill>
                  <a:schemeClr val="dk1"/>
                </a:solidFill>
                <a:latin typeface="Century Gothic" panose="020B0502020202020204" pitchFamily="34" charset="0"/>
              </a:rPr>
            </a:br>
            <a:r>
              <a:rPr lang="ru-RU" sz="1700" dirty="0">
                <a:solidFill>
                  <a:schemeClr val="dk1"/>
                </a:solidFill>
                <a:latin typeface="Century Gothic" panose="020B0502020202020204" pitchFamily="34" charset="0"/>
              </a:rPr>
              <a:t>в Российской Федерации, предусмотренным постановлением </a:t>
            </a:r>
          </a:p>
          <a:p>
            <a:pPr lvl="0" algn="ctr"/>
            <a:r>
              <a:rPr lang="ru-RU" sz="1700" dirty="0">
                <a:solidFill>
                  <a:schemeClr val="dk1"/>
                </a:solidFill>
                <a:latin typeface="Century Gothic" panose="020B0502020202020204" pitchFamily="34" charset="0"/>
              </a:rPr>
              <a:t>Правительства РФ № 719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33253" y="3775736"/>
            <a:ext cx="4140460" cy="216024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dk1"/>
                </a:solidFill>
                <a:latin typeface="Century Gothic" panose="020B0502020202020204" pitchFamily="34" charset="0"/>
              </a:rPr>
              <a:t>Соответствие критериям происхождения, предусмотренным Правилами определения страны происхождения товаров </a:t>
            </a:r>
            <a:br>
              <a:rPr lang="ru-RU" sz="1700" dirty="0">
                <a:solidFill>
                  <a:schemeClr val="dk1"/>
                </a:solidFill>
                <a:latin typeface="Century Gothic" panose="020B0502020202020204" pitchFamily="34" charset="0"/>
              </a:rPr>
            </a:br>
            <a:r>
              <a:rPr lang="ru-RU" sz="1700" dirty="0">
                <a:solidFill>
                  <a:schemeClr val="dk1"/>
                </a:solidFill>
                <a:latin typeface="Century Gothic" panose="020B0502020202020204" pitchFamily="34" charset="0"/>
              </a:rPr>
              <a:t>в Содружестве Независимых Государств от 20 ноября 2009 года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8097394" y="2767624"/>
            <a:ext cx="1012178" cy="864096"/>
          </a:xfrm>
          <a:prstGeom prst="downArrow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33253" y="1975536"/>
            <a:ext cx="4140460" cy="576064"/>
          </a:xfrm>
          <a:prstGeom prst="roundRect">
            <a:avLst/>
          </a:prstGeom>
          <a:solidFill>
            <a:srgbClr val="66FFFF">
              <a:alpha val="77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Сертификат СТ-1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578891" y="2767624"/>
            <a:ext cx="1012178" cy="864096"/>
          </a:xfrm>
          <a:prstGeom prst="downArrow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55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4F2B2F-0002-5B45-B6B5-DBF83BEB1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" y="0"/>
            <a:ext cx="1218026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6771" y="1238742"/>
            <a:ext cx="94687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с 1 января 2019 г.:</a:t>
            </a:r>
          </a:p>
          <a:p>
            <a:endParaRPr lang="ru-RU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наличие у юридического лица - налогового резидента стран - членов Евразийского экономического союза прав на техническую документацию и конструкторскую документацию в объёме, достаточном </a:t>
            </a:r>
            <a:b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для производства соответствующей продукции </a:t>
            </a:r>
            <a:b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на срок не менее 5 лет;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соблюдение процентной доли стоимости использованных при производстве (изготовлении) иностранных товаров - не более 50 процентов </a:t>
            </a:r>
            <a:b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цены товара</a:t>
            </a:r>
            <a:endParaRPr lang="ru-RU" sz="2400" b="1" dirty="0">
              <a:solidFill>
                <a:schemeClr val="bg1"/>
              </a:solidFill>
              <a:latin typeface="Century Gothic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28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4F2B2F-0002-5B45-B6B5-DBF83BEB1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" y="0"/>
            <a:ext cx="1218026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68" y="485988"/>
            <a:ext cx="12186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СРОКИ РАССМОТРЕНИЯ ЗАЯВЛЕНИЯ </a:t>
            </a:r>
            <a:b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 ПРОВЕДЕНИЯ ЭКСПЕРТИЗЫ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67012" y="1995545"/>
            <a:ext cx="2975879" cy="17230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I.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Первичная проверка поступившего заявления</a:t>
            </a:r>
          </a:p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Проверка полноты </a:t>
            </a:r>
            <a:b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и корректности сведений, </a:t>
            </a:r>
            <a:b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указанных в заявлений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1995546"/>
            <a:ext cx="3746753" cy="17230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II.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Камеральная проверка поступивших документов</a:t>
            </a:r>
          </a:p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Проверка полноты представленных документов      и сведений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79335" y="4990335"/>
            <a:ext cx="4196922" cy="17144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III.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Выездная проверка предприятия</a:t>
            </a:r>
          </a:p>
          <a:p>
            <a:pPr algn="ctr"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Проверка производственной площадки, наличия оборудования    и технологического процесса производства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12361" y="4990336"/>
            <a:ext cx="2835315" cy="17144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IV.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Оформление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и выдача </a:t>
            </a:r>
            <a:b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акта экспертизы или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сертификата СТ-1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5091879" y="2532979"/>
            <a:ext cx="959619" cy="64814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067012" y="5523511"/>
            <a:ext cx="612322" cy="64814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7092281" y="5523511"/>
            <a:ext cx="720080" cy="64814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9537422" y="3378949"/>
            <a:ext cx="1672471" cy="3024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952710" y="4272989"/>
            <a:ext cx="8572172" cy="3262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1296200" y="5022918"/>
            <a:ext cx="1639251" cy="3262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C:\Users\user\Desktop\Иконки\2352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0609" y="2497052"/>
            <a:ext cx="143700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user\Desktop\Иконки\2352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1336" y="2497052"/>
            <a:ext cx="143700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user\Desktop\Иконки\2374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1339" y="5444998"/>
            <a:ext cx="143700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828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4F2B2F-0002-5B45-B6B5-DBF83BEB1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" y="0"/>
            <a:ext cx="1218026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  <p:sp>
        <p:nvSpPr>
          <p:cNvPr id="2" name="Прямоугольник 1"/>
          <p:cNvSpPr/>
          <p:nvPr/>
        </p:nvSpPr>
        <p:spPr>
          <a:xfrm>
            <a:off x="0" y="251539"/>
            <a:ext cx="121861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Century Gothic" pitchFamily="34" charset="0"/>
                <a:cs typeface="Calibri" panose="020F0502020204030204" pitchFamily="34" charset="0"/>
              </a:rPr>
              <a:t>ДОКУМЕНТЫ И СВЕДЕНИЯ, </a:t>
            </a:r>
            <a:br>
              <a:rPr lang="ru-RU" sz="2800" b="1" dirty="0">
                <a:solidFill>
                  <a:schemeClr val="bg1"/>
                </a:solidFill>
                <a:latin typeface="Century Gothic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Century Gothic" pitchFamily="34" charset="0"/>
                <a:cs typeface="Calibri" panose="020F0502020204030204" pitchFamily="34" charset="0"/>
              </a:rPr>
              <a:t>ПРЕДСТАВЛЯЕМЫЕ ЗАИНТЕРЕСОВАННЫМ ЛИЦОМ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6607" y="2844723"/>
            <a:ext cx="8132129" cy="4657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  <a:cs typeface="Calibri" panose="020F0502020204030204" pitchFamily="34" charset="0"/>
              </a:rPr>
              <a:t>сведения об оборудовании, </a:t>
            </a:r>
            <a:br>
              <a:rPr lang="ru-RU" sz="2000" b="1" dirty="0">
                <a:solidFill>
                  <a:schemeClr val="bg1"/>
                </a:solidFill>
                <a:latin typeface="Century Gothic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  <a:cs typeface="Calibri" panose="020F0502020204030204" pitchFamily="34" charset="0"/>
              </a:rPr>
              <a:t>используемом в производстве товара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96607" y="2244181"/>
            <a:ext cx="8132127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  <a:cs typeface="Calibri" panose="020F0502020204030204" pitchFamily="34" charset="0"/>
              </a:rPr>
              <a:t>сведения о производственных площадях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96606" y="3499523"/>
            <a:ext cx="8132127" cy="43204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  <a:cs typeface="Calibri" panose="020F0502020204030204" pitchFamily="34" charset="0"/>
              </a:rPr>
              <a:t>сведения о персонале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6604" y="4112197"/>
            <a:ext cx="8132125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  <a:cs typeface="Calibri" panose="020F0502020204030204" pitchFamily="34" charset="0"/>
              </a:rPr>
              <a:t>сведения о технологическом процессе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6606" y="4692405"/>
            <a:ext cx="8132128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  <a:cs typeface="Calibri" panose="020F0502020204030204" pitchFamily="34" charset="0"/>
              </a:rPr>
              <a:t>сведения о сырье и материалах, используемых </a:t>
            </a:r>
            <a:br>
              <a:rPr lang="ru-RU" sz="2000" b="1" dirty="0">
                <a:solidFill>
                  <a:schemeClr val="bg1"/>
                </a:solidFill>
                <a:latin typeface="Century Gothic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  <a:cs typeface="Calibri" panose="020F0502020204030204" pitchFamily="34" charset="0"/>
              </a:rPr>
              <a:t>при изготовлении промышленной продукции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96605" y="5585172"/>
            <a:ext cx="8132125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  <a:cs typeface="Calibri" panose="020F0502020204030204" pitchFamily="34" charset="0"/>
              </a:rPr>
              <a:t>сведения о конструкторской </a:t>
            </a:r>
            <a:br>
              <a:rPr lang="ru-RU" sz="2000" b="1" dirty="0">
                <a:solidFill>
                  <a:schemeClr val="bg1"/>
                </a:solidFill>
                <a:latin typeface="Century Gothic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  <a:cs typeface="Calibri" panose="020F0502020204030204" pitchFamily="34" charset="0"/>
              </a:rPr>
              <a:t>и технической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259828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4F2B2F-0002-5B45-B6B5-DBF83BEB1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" y="0"/>
            <a:ext cx="1218026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68" y="304580"/>
            <a:ext cx="121802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ОСОБЕННОСТИ ПРОВЕДЕНИЯ </a:t>
            </a:r>
            <a:b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ВЫЕЗДНЫХ ПРОВЕРОК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517734" y="1489503"/>
            <a:ext cx="9214338" cy="4624288"/>
          </a:xfrm>
          <a:prstGeom prst="rightArrow">
            <a:avLst/>
          </a:prstGeom>
          <a:solidFill>
            <a:srgbClr val="66FFFF">
              <a:alpha val="44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Группа 16"/>
          <p:cNvGrpSpPr/>
          <p:nvPr/>
        </p:nvGrpSpPr>
        <p:grpSpPr>
          <a:xfrm>
            <a:off x="1712266" y="2372752"/>
            <a:ext cx="2139334" cy="2857791"/>
            <a:chOff x="84277" y="879881"/>
            <a:chExt cx="2139334" cy="2857791"/>
          </a:xfrm>
          <a:solidFill>
            <a:schemeClr val="bg1"/>
          </a:solidFill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84277" y="879881"/>
              <a:ext cx="2139334" cy="2857791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5"/>
            <p:cNvSpPr/>
            <p:nvPr/>
          </p:nvSpPr>
          <p:spPr>
            <a:xfrm>
              <a:off x="188711" y="984315"/>
              <a:ext cx="1930466" cy="26489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0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С целью установления достоверности представленных заявителем сведений </a:t>
              </a:r>
              <a:r>
                <a:rPr lang="ru-RU" sz="1500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эксперт осуществляет выездную проверку предприятия</a:t>
              </a:r>
              <a:endParaRPr lang="ru-RU" sz="1500" b="0" kern="12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094041" y="2372743"/>
            <a:ext cx="2030862" cy="2864542"/>
            <a:chOff x="2466052" y="879872"/>
            <a:chExt cx="2030862" cy="2864542"/>
          </a:xfrm>
          <a:solidFill>
            <a:schemeClr val="bg1"/>
          </a:solidFill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466052" y="879872"/>
              <a:ext cx="2030862" cy="286454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1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7"/>
            <p:cNvSpPr/>
            <p:nvPr/>
          </p:nvSpPr>
          <p:spPr>
            <a:xfrm>
              <a:off x="2565191" y="979011"/>
              <a:ext cx="1832584" cy="26662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0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Уведомление </a:t>
              </a:r>
              <a:br>
                <a:rPr lang="ru-RU" sz="1500" b="0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</a:br>
              <a:r>
                <a:rPr lang="ru-RU" sz="1500" b="0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о дате проведения проверки направляется заявителю </a:t>
              </a:r>
              <a:br>
                <a:rPr lang="ru-RU" sz="1500" b="0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</a:br>
              <a:r>
                <a:rPr lang="ru-RU" sz="1500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не менее чем </a:t>
              </a:r>
              <a:br>
                <a:rPr lang="ru-RU" sz="1500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</a:br>
              <a:r>
                <a:rPr lang="ru-RU" sz="1500" b="1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за 3 дня </a:t>
              </a:r>
              <a:r>
                <a:rPr lang="ru-RU" sz="1500" b="0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до проведения такой проверки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333633" y="2369293"/>
            <a:ext cx="1961881" cy="2871442"/>
            <a:chOff x="4705644" y="876422"/>
            <a:chExt cx="1961881" cy="2871442"/>
          </a:xfrm>
          <a:solidFill>
            <a:schemeClr val="bg1"/>
          </a:solidFill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705644" y="876422"/>
              <a:ext cx="1961881" cy="287144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976513"/>
                <a:satOff val="17933"/>
                <a:lumOff val="1437"/>
                <a:alphaOff val="0"/>
              </a:schemeClr>
            </a:fillRef>
            <a:effectRef idx="1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9"/>
            <p:cNvSpPr/>
            <p:nvPr/>
          </p:nvSpPr>
          <p:spPr>
            <a:xfrm>
              <a:off x="4801415" y="972193"/>
              <a:ext cx="1770339" cy="26799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0" kern="12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Проверка может осуществляться с привлечением отраслевого технического специалиста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560619" y="2372752"/>
            <a:ext cx="1919114" cy="2864524"/>
            <a:chOff x="6932630" y="879881"/>
            <a:chExt cx="1919114" cy="2864524"/>
          </a:xfrm>
          <a:solidFill>
            <a:schemeClr val="bg1"/>
          </a:solidFill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932630" y="879881"/>
              <a:ext cx="1919114" cy="2864524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1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11"/>
            <p:cNvSpPr/>
            <p:nvPr/>
          </p:nvSpPr>
          <p:spPr>
            <a:xfrm>
              <a:off x="7026313" y="973564"/>
              <a:ext cx="1731748" cy="26771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0" kern="1200" dirty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По результатам проверки составляется акт проверки. К акту проверки могут прилагаться документы, </a:t>
              </a:r>
              <a:br>
                <a:rPr lang="ru-RU" sz="1500" b="0" kern="1200" dirty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rPr>
              </a:br>
              <a:r>
                <a:rPr lang="ru-RU" sz="1500" b="0" kern="1200" dirty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в том числе фотофиксации. Акт проверки размещается </a:t>
              </a:r>
              <a:br>
                <a:rPr lang="ru-RU" sz="1500" b="0" kern="1200" dirty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rPr>
              </a:br>
              <a:r>
                <a:rPr lang="ru-RU" sz="1500" b="0" kern="1200" dirty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в ГИСП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9828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4F2B2F-0002-5B45-B6B5-DBF83BEB1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" y="1021"/>
            <a:ext cx="1218026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68" y="371181"/>
            <a:ext cx="12186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ОТКАЗА В ВЫДАЧЕ </a:t>
            </a:r>
            <a:b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ПОДТВЕРЖДАЮЩЕГО ДОКУМЕНТА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997264878"/>
              </p:ext>
            </p:extLst>
          </p:nvPr>
        </p:nvGraphicFramePr>
        <p:xfrm>
          <a:off x="799569" y="2786100"/>
          <a:ext cx="10575292" cy="3945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4686301" y="1856066"/>
            <a:ext cx="2819396" cy="1452905"/>
            <a:chOff x="3304183" y="1592664"/>
            <a:chExt cx="5533485" cy="1452905"/>
          </a:xfrm>
          <a:solidFill>
            <a:schemeClr val="bg1"/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304183" y="1592664"/>
              <a:ext cx="5533485" cy="1452905"/>
            </a:xfrm>
            <a:prstGeom prst="roundRect">
              <a:avLst/>
            </a:prstGeom>
            <a:grp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Скругленный прямоугольник 4"/>
            <p:cNvSpPr/>
            <p:nvPr/>
          </p:nvSpPr>
          <p:spPr>
            <a:xfrm>
              <a:off x="3428805" y="1720656"/>
              <a:ext cx="5249761" cy="11829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Письменный запрос с просьбой представить недостающие документы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9828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4F2B2F-0002-5B45-B6B5-DBF83BEB1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" y="0"/>
            <a:ext cx="12180263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11864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ГОСУДАРСТВЕННАЯ </a:t>
            </a:r>
            <a:b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ИНФОРМАЦИОННАЯ СИСТЕМА ПРОМЫШЛЕННОСТИ </a:t>
            </a:r>
            <a:b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(ГИСП)</a:t>
            </a:r>
          </a:p>
        </p:txBody>
      </p:sp>
      <p:pic>
        <p:nvPicPr>
          <p:cNvPr id="6" name="Picture 11" descr="C:\Users\user\Desktop\222.png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3413" y="1682142"/>
            <a:ext cx="2265172" cy="88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40013023"/>
              </p:ext>
            </p:extLst>
          </p:nvPr>
        </p:nvGraphicFramePr>
        <p:xfrm>
          <a:off x="1101074" y="2234731"/>
          <a:ext cx="99898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3C6B051-39BF-4B4E-874E-96353CC4EEC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4965" y="5339797"/>
            <a:ext cx="2111259" cy="10502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CEA12A3-EF70-49C0-BB15-08463469934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40966" y="5428670"/>
            <a:ext cx="1753957" cy="8725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10F42F0-8CE9-4FDA-A878-D5F784D18B14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1716561" y="5339797"/>
            <a:ext cx="958934" cy="9589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4A076DC-249F-4109-8103-E1DD7647819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41633" y="5330441"/>
            <a:ext cx="968290" cy="9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28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75F6D9-65E3-CC42-AF5E-B0A9B75B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93AE767-9426-1F47-AE1F-21E5AD05F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4584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226</Words>
  <Application>Microsoft Office PowerPoint</Application>
  <PresentationFormat>Произвольный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ГОСУДАРСТВЕННАЯ  ИНФОРМАЦИОННАЯ СИСТЕМА ПРОМЫШЛЕННОСТИ  (ГИСП)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Никита Климов</dc:creator>
  <cp:lastModifiedBy>Asus</cp:lastModifiedBy>
  <cp:revision>27</cp:revision>
  <dcterms:created xsi:type="dcterms:W3CDTF">2020-08-06T15:49:59Z</dcterms:created>
  <dcterms:modified xsi:type="dcterms:W3CDTF">2021-06-28T12:40:58Z</dcterms:modified>
</cp:coreProperties>
</file>